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7"/>
  </p:notesMasterIdLst>
  <p:sldIdLst>
    <p:sldId id="269" r:id="rId3"/>
    <p:sldId id="375" r:id="rId4"/>
    <p:sldId id="378" r:id="rId5"/>
    <p:sldId id="380" r:id="rId6"/>
  </p:sldIdLst>
  <p:sldSz cx="9144000" cy="6858000" type="screen4x3"/>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B25"/>
    <a:srgbClr val="FE140E"/>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2160"/>
        <p:guide pos="28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FCE5571-E23A-43A0-B874-4729031993BD}" type="doc">
      <dgm:prSet loTypeId="urn:microsoft.com/office/officeart/2005/8/layout/default#1" loCatId="list" qsTypeId="urn:microsoft.com/office/officeart/2005/8/quickstyle/simple1#1" qsCatId="simple" csTypeId="urn:microsoft.com/office/officeart/2005/8/colors/accent1_2#1" csCatId="accent1" phldr="1"/>
      <dgm:spPr/>
      <dgm:t>
        <a:bodyPr/>
        <a:lstStyle/>
        <a:p>
          <a:endParaRPr lang="en-US"/>
        </a:p>
      </dgm:t>
    </dgm:pt>
    <dgm:pt modelId="{C249634E-C821-4B71-9187-8B767A9AF56F}">
      <dgm:prSet phldr="0" custT="1"/>
      <dgm:spPr>
        <a:solidFill>
          <a:schemeClr val="accent3">
            <a:lumMod val="50000"/>
          </a:schemeClr>
        </a:solidFill>
      </dgm:spPr>
      <dgm:t>
        <a:bodyPr vert="horz" wrap="square"/>
        <a:lstStyle/>
        <a:p>
          <a:pPr defTabSz="1600200" rtl="0">
            <a:lnSpc>
              <a:spcPct val="90000"/>
            </a:lnSpc>
            <a:spcBef>
              <a:spcPct val="0"/>
            </a:spcBef>
            <a:spcAft>
              <a:spcPct val="35000"/>
            </a:spcAft>
          </a:pPr>
          <a:endParaRPr lang="en-US" sz="3600" b="1" dirty="0"/>
        </a:p>
        <a:p>
          <a:pPr marR="0" defTabSz="914400" rtl="0" eaLnBrk="1" fontAlgn="auto" latinLnBrk="0" hangingPunct="1">
            <a:lnSpc>
              <a:spcPct val="100000"/>
            </a:lnSpc>
            <a:spcBef>
              <a:spcPts val="0"/>
            </a:spcBef>
            <a:spcAft>
              <a:spcPts val="0"/>
            </a:spcAft>
            <a:buClrTx/>
            <a:buSzTx/>
            <a:buFontTx/>
          </a:pPr>
          <a:r>
            <a:rPr lang="id-ID" altLang="en-US" sz="4400" b="1"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Catatan Pembelajaran</a:t>
          </a:r>
          <a:endParaRPr lang="en-US" sz="4400" b="1"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p>
          <a:pPr marR="0" defTabSz="914400" rtl="0" eaLnBrk="1" fontAlgn="auto" latinLnBrk="0" hangingPunct="1">
            <a:lnSpc>
              <a:spcPct val="100000"/>
            </a:lnSpc>
            <a:spcBef>
              <a:spcPts val="0"/>
            </a:spcBef>
            <a:spcAft>
              <a:spcPts val="0"/>
            </a:spcAft>
            <a:buClrTx/>
            <a:buSzTx/>
            <a:buFontTx/>
          </a:pPr>
          <a:r>
            <a:rPr lang="en-US" sz="4400" b="1"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POKJA PERCEPATAN PERHUTANAN SOSIAL</a:t>
          </a:r>
          <a:endParaRPr lang="id-ID"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defTabSz="1600200">
            <a:lnSpc>
              <a:spcPct val="90000"/>
            </a:lnSpc>
            <a:spcBef>
              <a:spcPct val="0"/>
            </a:spcBef>
            <a:spcAft>
              <a:spcPct val="35000"/>
            </a:spcAft>
          </a:pPr>
          <a:endParaRPr lang="en-US" sz="4400" b="1" dirty="0">
            <a:effectLst/>
            <a:latin typeface="Cambria" panose="02040503050406030204" pitchFamily="18" charset="0"/>
            <a:ea typeface="Calibri" panose="020F0502020204030204" pitchFamily="34" charset="0"/>
            <a:cs typeface="Times New Roman" panose="02020603050405020304" pitchFamily="18" charset="0"/>
          </a:endParaRPr>
        </a:p>
        <a:p>
          <a:pPr defTabSz="1600200">
            <a:lnSpc>
              <a:spcPct val="90000"/>
            </a:lnSpc>
            <a:spcBef>
              <a:spcPct val="0"/>
            </a:spcBef>
            <a:spcAft>
              <a:spcPct val="35000"/>
            </a:spcAft>
          </a:pPr>
          <a:r>
            <a:rPr lang="en-US" sz="4400" b="1"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Jakarta, 12-14 </a:t>
          </a:r>
          <a:r>
            <a:rPr lang="en-US" sz="4400" b="1" dirty="0" err="1">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Juli</a:t>
          </a:r>
          <a:r>
            <a:rPr lang="en-US" sz="4400" b="1"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 2019</a:t>
          </a:r>
          <a:endParaRPr lang="en-US" sz="3500" b="1" dirty="0">
            <a:solidFill>
              <a:srgbClr val="FFFF00"/>
            </a:solidFill>
          </a:endParaRPr>
        </a:p>
        <a:p>
          <a:pPr defTabSz="1600200" rtl="0">
            <a:lnSpc>
              <a:spcPct val="90000"/>
            </a:lnSpc>
            <a:spcBef>
              <a:spcPct val="0"/>
            </a:spcBef>
            <a:spcAft>
              <a:spcPct val="35000"/>
            </a:spcAft>
          </a:pPr>
          <a:endParaRPr lang="en-US" sz="3500" b="1" dirty="0"/>
        </a:p>
      </dgm:t>
    </dgm:pt>
    <dgm:pt modelId="{A98A7A09-0393-4D05-8514-7F44103DA1D2}" type="parTrans" cxnId="{69F47E12-3A2D-4E28-BE7F-D2F7E19B0881}">
      <dgm:prSet/>
      <dgm:spPr/>
      <dgm:t>
        <a:bodyPr/>
        <a:lstStyle/>
        <a:p>
          <a:endParaRPr lang="en-US"/>
        </a:p>
      </dgm:t>
    </dgm:pt>
    <dgm:pt modelId="{D47E03BA-98AA-4A6D-853F-A92046BE03A7}" type="sibTrans" cxnId="{69F47E12-3A2D-4E28-BE7F-D2F7E19B0881}">
      <dgm:prSet/>
      <dgm:spPr/>
      <dgm:t>
        <a:bodyPr/>
        <a:lstStyle/>
        <a:p>
          <a:endParaRPr lang="en-US"/>
        </a:p>
      </dgm:t>
    </dgm:pt>
    <dgm:pt modelId="{05F96DEB-8DBE-4148-A25A-3D52C9F86D4F}" type="pres">
      <dgm:prSet presAssocID="{5FCE5571-E23A-43A0-B874-4729031993BD}" presName="diagram" presStyleCnt="0">
        <dgm:presLayoutVars>
          <dgm:dir/>
          <dgm:resizeHandles val="exact"/>
        </dgm:presLayoutVars>
      </dgm:prSet>
      <dgm:spPr/>
    </dgm:pt>
    <dgm:pt modelId="{1B479197-E9FA-4715-A486-3E62CBB87D68}" type="pres">
      <dgm:prSet presAssocID="{C249634E-C821-4B71-9187-8B767A9AF56F}" presName="node" presStyleLbl="node1" presStyleIdx="0" presStyleCnt="1" custScaleY="122807">
        <dgm:presLayoutVars>
          <dgm:bulletEnabled val="1"/>
        </dgm:presLayoutVars>
      </dgm:prSet>
      <dgm:spPr/>
    </dgm:pt>
  </dgm:ptLst>
  <dgm:cxnLst>
    <dgm:cxn modelId="{69F47E12-3A2D-4E28-BE7F-D2F7E19B0881}" srcId="{5FCE5571-E23A-43A0-B874-4729031993BD}" destId="{C249634E-C821-4B71-9187-8B767A9AF56F}" srcOrd="0" destOrd="0" parTransId="{A98A7A09-0393-4D05-8514-7F44103DA1D2}" sibTransId="{D47E03BA-98AA-4A6D-853F-A92046BE03A7}"/>
    <dgm:cxn modelId="{CA6C5D51-94A7-402E-A937-50C09F61DFB0}" type="presOf" srcId="{C249634E-C821-4B71-9187-8B767A9AF56F}" destId="{1B479197-E9FA-4715-A486-3E62CBB87D68}" srcOrd="0" destOrd="0" presId="urn:microsoft.com/office/officeart/2005/8/layout/default#1"/>
    <dgm:cxn modelId="{A8EB1254-B21D-4AF4-881E-B8136F73ED53}" type="presOf" srcId="{5FCE5571-E23A-43A0-B874-4729031993BD}" destId="{05F96DEB-8DBE-4148-A25A-3D52C9F86D4F}" srcOrd="0" destOrd="0" presId="urn:microsoft.com/office/officeart/2005/8/layout/default#1"/>
    <dgm:cxn modelId="{D039FD15-2AF1-4818-A1C2-7F60E67F0401}" type="presParOf" srcId="{05F96DEB-8DBE-4148-A25A-3D52C9F86D4F}" destId="{1B479197-E9FA-4715-A486-3E62CBB87D68}" srcOrd="0" destOrd="0" presId="urn:microsoft.com/office/officeart/2005/8/layout/default#1"/>
  </dgm:cxnLst>
  <dgm:bg>
    <a:solidFill>
      <a:schemeClr val="accent3">
        <a:lumMod val="5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79197-E9FA-4715-A486-3E62CBB87D68}">
      <dsp:nvSpPr>
        <dsp:cNvPr id="0" name=""/>
        <dsp:cNvSpPr/>
      </dsp:nvSpPr>
      <dsp:spPr>
        <a:xfrm>
          <a:off x="0" y="0"/>
          <a:ext cx="8686800" cy="6400799"/>
        </a:xfrm>
        <a:prstGeom prst="rect">
          <a:avLst/>
        </a:prstGeom>
        <a:solidFill>
          <a:schemeClr val="accent3">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endParaRPr lang="en-US" sz="3600" b="1" kern="1200" dirty="0"/>
        </a:p>
        <a:p>
          <a:pPr marL="0" marR="0" lvl="0" indent="0" algn="ctr" defTabSz="914400" rtl="0" eaLnBrk="1" fontAlgn="auto" latinLnBrk="0" hangingPunct="1">
            <a:lnSpc>
              <a:spcPct val="100000"/>
            </a:lnSpc>
            <a:spcBef>
              <a:spcPct val="0"/>
            </a:spcBef>
            <a:spcAft>
              <a:spcPts val="0"/>
            </a:spcAft>
            <a:buClrTx/>
            <a:buSzTx/>
            <a:buFontTx/>
            <a:buNone/>
          </a:pPr>
          <a:r>
            <a:rPr lang="id-ID" altLang="en-US" sz="4400" b="1" kern="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Catatan Pembelajaran</a:t>
          </a:r>
          <a:endParaRPr lang="en-US" sz="4400" b="1" kern="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ct val="0"/>
            </a:spcBef>
            <a:spcAft>
              <a:spcPts val="0"/>
            </a:spcAft>
            <a:buClrTx/>
            <a:buSzTx/>
            <a:buFontTx/>
            <a:buNone/>
          </a:pPr>
          <a:r>
            <a:rPr lang="en-US" sz="4400" b="1" kern="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rPr>
            <a:t>POKJA PERCEPATAN PERHUTANAN SOSIAL</a:t>
          </a:r>
          <a:endParaRPr lang="id-ID" sz="4400"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defTabSz="1600200">
            <a:lnSpc>
              <a:spcPct val="90000"/>
            </a:lnSpc>
            <a:spcBef>
              <a:spcPct val="0"/>
            </a:spcBef>
            <a:spcAft>
              <a:spcPct val="35000"/>
            </a:spcAft>
            <a:buNone/>
          </a:pPr>
          <a:endParaRPr lang="en-US" sz="4400" b="1" kern="1200" dirty="0">
            <a:effectLst/>
            <a:latin typeface="Cambria" panose="02040503050406030204" pitchFamily="18" charset="0"/>
            <a:ea typeface="Calibri" panose="020F0502020204030204" pitchFamily="34" charset="0"/>
            <a:cs typeface="Times New Roman" panose="02020603050405020304" pitchFamily="18" charset="0"/>
          </a:endParaRPr>
        </a:p>
        <a:p>
          <a:pPr marL="0" lvl="0" indent="0" algn="ctr" defTabSz="1600200">
            <a:lnSpc>
              <a:spcPct val="90000"/>
            </a:lnSpc>
            <a:spcBef>
              <a:spcPct val="0"/>
            </a:spcBef>
            <a:spcAft>
              <a:spcPct val="35000"/>
            </a:spcAft>
            <a:buNone/>
          </a:pPr>
          <a:r>
            <a:rPr lang="en-US" sz="4400" b="1" kern="120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Jakarta, 12-14 </a:t>
          </a:r>
          <a:r>
            <a:rPr lang="en-US" sz="4400" b="1" kern="1200" dirty="0" err="1">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Juli</a:t>
          </a:r>
          <a:r>
            <a:rPr lang="en-US" sz="4400" b="1" kern="1200" dirty="0">
              <a:solidFill>
                <a:srgbClr val="FFFF00"/>
              </a:solidFill>
              <a:effectLst/>
              <a:latin typeface="Cambria" panose="02040503050406030204" pitchFamily="18" charset="0"/>
              <a:ea typeface="Calibri" panose="020F0502020204030204" pitchFamily="34" charset="0"/>
              <a:cs typeface="Times New Roman" panose="02020603050405020304" pitchFamily="18" charset="0"/>
            </a:rPr>
            <a:t> 2019</a:t>
          </a:r>
          <a:endParaRPr lang="en-US" sz="3500" b="1" kern="1200" dirty="0">
            <a:solidFill>
              <a:srgbClr val="FFFF00"/>
            </a:solidFill>
          </a:endParaRPr>
        </a:p>
        <a:p>
          <a:pPr marL="0" lvl="0" indent="0" algn="ctr" defTabSz="1600200" rtl="0">
            <a:lnSpc>
              <a:spcPct val="90000"/>
            </a:lnSpc>
            <a:spcBef>
              <a:spcPct val="0"/>
            </a:spcBef>
            <a:spcAft>
              <a:spcPct val="35000"/>
            </a:spcAft>
            <a:buNone/>
          </a:pPr>
          <a:endParaRPr lang="en-US" sz="3500" b="1" kern="1200" dirty="0"/>
        </a:p>
      </dsp:txBody>
      <dsp:txXfrm>
        <a:off x="0" y="0"/>
        <a:ext cx="8686800" cy="64007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65408B0F-B477-4C86-B725-F7870155A8F2}" type="datetimeFigureOut">
              <a:rPr kumimoji="0" lang="id-ID" sz="1200" b="0" i="0" u="none" strike="noStrike" kern="1200" cap="none" spc="0" normalizeH="0" baseline="0" noProof="0">
                <a:ln>
                  <a:noFill/>
                </a:ln>
                <a:solidFill>
                  <a:schemeClr val="tx1"/>
                </a:solidFill>
                <a:effectLst/>
                <a:uLnTx/>
                <a:uFillTx/>
                <a:latin typeface="+mn-lt"/>
                <a:ea typeface="+mn-ea"/>
                <a:cs typeface="+mn-cs"/>
              </a:rPr>
              <a:t>15/07/2019</a:t>
            </a:fld>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36D79131-CE78-4118-A773-6644C1A45663}" type="slidenum">
              <a:rPr kumimoji="0" lang="id-ID" sz="1200" b="0" i="0" u="none" strike="noStrike" kern="1200" cap="none" spc="0" normalizeH="0" baseline="0" noProof="0">
                <a:ln>
                  <a:noFill/>
                </a:ln>
                <a:solidFill>
                  <a:schemeClr val="tx1"/>
                </a:solidFill>
                <a:effectLst/>
                <a:uLnTx/>
                <a:uFillTx/>
                <a:latin typeface="+mn-lt"/>
                <a:ea typeface="+mn-ea"/>
                <a:cs typeface="+mn-cs"/>
              </a:rPr>
              <a:t>‹#›</a:t>
            </a:fld>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9"/>
          <p:cNvSpPr/>
          <p:nvPr/>
        </p:nvSpPr>
        <p:spPr>
          <a:xfrm>
            <a:off x="4763" y="0"/>
            <a:ext cx="9139238"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2"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3"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BCCC2DBB-2BFD-47A2-9520-555ECC5B176E}"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rot="5400000" flipV="1">
            <a:off x="7543800" y="173038"/>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0"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1"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C6F72F2-84AD-4B17-A7E7-44947D8D6EFD}"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9"/>
          <p:cNvSpPr/>
          <p:nvPr/>
        </p:nvSpPr>
        <p:spPr>
          <a:xfrm>
            <a:off x="4763" y="0"/>
            <a:ext cx="9139238"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2"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3"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BCCC2DBB-2BFD-47A2-9520-555ECC5B176E}"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10"/>
          <p:cNvSpPr/>
          <p:nvPr/>
        </p:nvSpPr>
        <p:spPr>
          <a:xfrm>
            <a:off x="4763" y="0"/>
            <a:ext cx="9139238"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1"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2"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3"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DB12F4ED-E5CC-407C-A2AB-AFA9EDF6A183}"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6" name="Footer Placeholder 5"/>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7" name="Footer Placeholder 6"/>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8" name="Slide Number Placeholder 7"/>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4" name="Footer Placeholder 3"/>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8" name="Date Placeholder 1"/>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9" name="Footer Placeholder 2"/>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0" name="Slide Number Placeholder 3"/>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9D349A90-5259-4A3A-A259-6F53C0F4697E}"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vert="horz" wrap="square" lIns="457200" tIns="365760" rIns="4572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90000"/>
              </a:lnSpc>
              <a:spcBef>
                <a:spcPts val="1200"/>
              </a:spcBef>
              <a:spcAft>
                <a:spcPts val="200"/>
              </a:spcAft>
              <a:buClr>
                <a:schemeClr val="accent1"/>
              </a:buClr>
              <a:buSzPct val="100000"/>
              <a:buFont typeface="Tw Cen MT" panose="020B0602020104020603" pitchFamily="34" charset="0"/>
              <a:buNone/>
              <a:defRPr/>
            </a:pPr>
            <a:r>
              <a:rPr kumimoji="0" lang="en-US" sz="2400" b="0" i="0" u="none" strike="noStrike" kern="1200" cap="none" spc="0" normalizeH="0" baseline="0" noProof="0">
                <a:ln>
                  <a:noFill/>
                </a:ln>
                <a:solidFill>
                  <a:schemeClr val="tx1"/>
                </a:solidFill>
                <a:effectLst/>
                <a:uLnTx/>
                <a:uFillTx/>
                <a:latin typeface="+mn-lt"/>
                <a:ea typeface="+mn-ea"/>
                <a:cs typeface="+mn-cs"/>
              </a:rPr>
              <a:t>Click icon to add picture</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9" name="Date Placeholder 4"/>
          <p:cNvSpPr>
            <a:spLocks noGrp="1"/>
          </p:cNvSpPr>
          <p:nvPr>
            <p:ph type="dt" sz="half" idx="1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0" name="Footer Placeholder 5"/>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1" name="Slide Number Placeholder 6"/>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30AEFBE-C5AF-4E84-A966-08772F7A7F4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rot="5400000" flipV="1">
            <a:off x="7543800" y="173038"/>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0"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1"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C6F72F2-84AD-4B17-A7E7-44947D8D6EFD}"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10"/>
          <p:cNvSpPr/>
          <p:nvPr/>
        </p:nvSpPr>
        <p:spPr>
          <a:xfrm>
            <a:off x="4763" y="0"/>
            <a:ext cx="9139238"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1"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2"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3"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DB12F4ED-E5CC-407C-A2AB-AFA9EDF6A183}"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6" name="Footer Placeholder 5"/>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7" name="Footer Placeholder 6"/>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8" name="Slide Number Placeholder 7"/>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4" name="Footer Placeholder 3"/>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8" name="Date Placeholder 1"/>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9" name="Footer Placeholder 2"/>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0" name="Slide Number Placeholder 3"/>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9D349A90-5259-4A3A-A259-6F53C0F4697E}"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vert="horz" wrap="square" lIns="457200" tIns="365760" rIns="4572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90000"/>
              </a:lnSpc>
              <a:spcBef>
                <a:spcPts val="1200"/>
              </a:spcBef>
              <a:spcAft>
                <a:spcPts val="200"/>
              </a:spcAft>
              <a:buClr>
                <a:schemeClr val="accent1"/>
              </a:buClr>
              <a:buSzPct val="100000"/>
              <a:buFont typeface="Tw Cen MT" panose="020B0602020104020603" pitchFamily="34" charset="0"/>
              <a:buNone/>
              <a:defRPr/>
            </a:pPr>
            <a:r>
              <a:rPr kumimoji="0" lang="en-US" sz="2400" b="0" i="0" u="none" strike="noStrike" kern="1200" cap="none" spc="0" normalizeH="0" baseline="0" noProof="0">
                <a:ln>
                  <a:noFill/>
                </a:ln>
                <a:solidFill>
                  <a:schemeClr val="tx1"/>
                </a:solidFill>
                <a:effectLst/>
                <a:uLnTx/>
                <a:uFillTx/>
                <a:latin typeface="+mn-lt"/>
                <a:ea typeface="+mn-ea"/>
                <a:cs typeface="+mn-cs"/>
              </a:rPr>
              <a:t>Click icon to add picture</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9" name="Date Placeholder 4"/>
          <p:cNvSpPr>
            <a:spLocks noGrp="1"/>
          </p:cNvSpPr>
          <p:nvPr>
            <p:ph type="dt" sz="half" idx="12"/>
          </p:nvPr>
        </p:nvSpPr>
        <p:spPr>
          <a:xfrm>
            <a:off x="768350" y="6470650"/>
            <a:ext cx="1616075"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10" name="Footer Placeholder 5"/>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11" name="Slide Number Placeholder 6"/>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30AEFBE-C5AF-4E84-A966-08772F7A7F4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a:xfrm>
            <a:off x="768350" y="2286000"/>
            <a:ext cx="7289800" cy="4022725"/>
          </a:xfrm>
          <a:prstGeom prst="rect">
            <a:avLst/>
          </a:prstGeom>
          <a:noFill/>
          <a:ln w="9525">
            <a:noFill/>
          </a:ln>
        </p:spPr>
        <p:txBody>
          <a:bodyPr lIns="45720" rIns="45720"/>
          <a:lstStyle/>
          <a:p>
            <a:pPr lvl="0"/>
            <a:r>
              <a:rPr lang="en-US" altLang="id-ID" dirty="0"/>
              <a:t>Edit Master text styles</a:t>
            </a:r>
          </a:p>
          <a:p>
            <a:pPr lvl="1"/>
            <a:r>
              <a:rPr lang="en-US" altLang="id-ID" dirty="0"/>
              <a:t>Second level</a:t>
            </a:r>
          </a:p>
          <a:p>
            <a:pPr lvl="2"/>
            <a:r>
              <a:rPr lang="en-US" altLang="id-ID" dirty="0"/>
              <a:t>Third level</a:t>
            </a:r>
          </a:p>
          <a:p>
            <a:pPr lvl="3"/>
            <a:r>
              <a:rPr lang="en-US" altLang="id-ID" dirty="0"/>
              <a:t>Fourth level</a:t>
            </a:r>
          </a:p>
          <a:p>
            <a:pPr lvl="4"/>
            <a:r>
              <a:rPr lang="en-US" altLang="id-ID" dirty="0"/>
              <a:t>Fifth level</a:t>
            </a:r>
          </a:p>
        </p:txBody>
      </p:sp>
      <p:sp>
        <p:nvSpPr>
          <p:cNvPr id="4"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eaLnBrk="1" fontAlgn="auto" hangingPunct="1">
              <a:spcBef>
                <a:spcPts val="0"/>
              </a:spcBef>
              <a:spcAft>
                <a:spcPts val="0"/>
              </a:spcAft>
              <a:defRPr sz="1000" cap="all" baseline="0">
                <a:solidFill>
                  <a:schemeClr val="tx1">
                    <a:lumMod val="95000"/>
                    <a:lumOff val="5000"/>
                  </a:schemeClr>
                </a:solidFill>
                <a:latin typeface="+mj-lt"/>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cxnSp>
        <p:nvCxnSpPr>
          <p:cNvPr id="7" name="Straight Connector 6"/>
          <p:cNvCxnSpPr/>
          <p:nvPr/>
        </p:nvCxnSpPr>
        <p:spPr>
          <a:xfrm flipV="1">
            <a:off x="5715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p:titleStyle>
    <p:body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a:xfrm>
            <a:off x="768350" y="2286000"/>
            <a:ext cx="7289800" cy="4022725"/>
          </a:xfrm>
          <a:prstGeom prst="rect">
            <a:avLst/>
          </a:prstGeom>
          <a:noFill/>
          <a:ln w="9525">
            <a:noFill/>
          </a:ln>
        </p:spPr>
        <p:txBody>
          <a:bodyPr lIns="45720" rIns="45720"/>
          <a:lstStyle/>
          <a:p>
            <a:pPr lvl="0"/>
            <a:r>
              <a:rPr lang="en-US" altLang="id-ID" dirty="0"/>
              <a:t>Edit Master text styles</a:t>
            </a:r>
          </a:p>
          <a:p>
            <a:pPr lvl="1"/>
            <a:r>
              <a:rPr lang="en-US" altLang="id-ID" dirty="0"/>
              <a:t>Second level</a:t>
            </a:r>
          </a:p>
          <a:p>
            <a:pPr lvl="2"/>
            <a:r>
              <a:rPr lang="en-US" altLang="id-ID" dirty="0"/>
              <a:t>Third level</a:t>
            </a:r>
          </a:p>
          <a:p>
            <a:pPr lvl="3"/>
            <a:r>
              <a:rPr lang="en-US" altLang="id-ID" dirty="0"/>
              <a:t>Fourth level</a:t>
            </a:r>
          </a:p>
          <a:p>
            <a:pPr lvl="4"/>
            <a:r>
              <a:rPr lang="en-US" altLang="id-ID" dirty="0"/>
              <a:t>Fifth level</a:t>
            </a:r>
          </a:p>
        </p:txBody>
      </p:sp>
      <p:sp>
        <p:nvSpPr>
          <p:cNvPr id="4"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sp>
        <p:nvSpPr>
          <p:cNvPr id="5"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eaLnBrk="1" fontAlgn="auto" hangingPunct="1">
              <a:spcBef>
                <a:spcPts val="0"/>
              </a:spcBef>
              <a:spcAft>
                <a:spcPts val="0"/>
              </a:spcAft>
              <a:defRPr sz="1000" cap="all" baseline="0">
                <a:solidFill>
                  <a:schemeClr val="tx1">
                    <a:lumMod val="95000"/>
                    <a:lumOff val="5000"/>
                  </a:schemeClr>
                </a:solidFill>
                <a:latin typeface="+mj-lt"/>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en-US" sz="1000" b="0" i="0" u="none" strike="noStrike" kern="1200" cap="all" spc="0" normalizeH="0" baseline="0" noProof="0">
              <a:ln>
                <a:noFill/>
              </a:ln>
              <a:solidFill>
                <a:schemeClr val="tx1">
                  <a:lumMod val="95000"/>
                  <a:lumOff val="5000"/>
                </a:schemeClr>
              </a:solidFill>
              <a:effectLst/>
              <a:uLnTx/>
              <a:uFillTx/>
              <a:latin typeface="+mj-lt"/>
              <a:ea typeface="+mn-ea"/>
              <a:cs typeface="+mn-cs"/>
            </a:endParaRPr>
          </a:p>
        </p:txBody>
      </p:sp>
      <p:sp>
        <p:nvSpPr>
          <p:cNvPr id="6"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05804A35-37AC-42D7-8D3B-E79041E9483B}" type="slidenum">
              <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rPr>
              <a:t>‹#›</a:t>
            </a:fld>
            <a:endParaRPr kumimoji="0" lang="en-US" altLang="id-ID" sz="1000" b="0" i="0" u="none" strike="noStrike" kern="1200" cap="none" spc="0" normalizeH="0" baseline="0" noProof="0">
              <a:ln>
                <a:noFill/>
              </a:ln>
              <a:solidFill>
                <a:schemeClr val="tx1">
                  <a:lumMod val="95000"/>
                  <a:lumOff val="5000"/>
                </a:schemeClr>
              </a:solidFill>
              <a:effectLst/>
              <a:uLnTx/>
              <a:uFillTx/>
              <a:latin typeface="+mj-lt"/>
              <a:ea typeface="+mn-ea"/>
              <a:cs typeface="+mn-cs"/>
            </a:endParaRPr>
          </a:p>
        </p:txBody>
      </p:sp>
      <p:cxnSp>
        <p:nvCxnSpPr>
          <p:cNvPr id="7" name="Straight Connector 6"/>
          <p:cNvCxnSpPr/>
          <p:nvPr/>
        </p:nvCxnSpPr>
        <p:spPr>
          <a:xfrm flipV="1">
            <a:off x="5715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p:titleStyle>
    <p:body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228600"/>
          <a:ext cx="8686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464185"/>
            <a:ext cx="8521700" cy="1430020"/>
          </a:xfrm>
        </p:spPr>
        <p:txBody>
          <a:bodyPr/>
          <a:lstStyle/>
          <a:p>
            <a:pPr marL="485775" indent="-485775" latinLnBrk="0">
              <a:buFont typeface="Wingdings" panose="05000000000000000000" charset="0"/>
              <a:buChar char="q"/>
            </a:pPr>
            <a:r>
              <a:rPr lang="id-ID" altLang="en-US" sz="2200"/>
              <a:t>Beberapa faktor pendukung yang berkontribusi dalam capaian PS: adanya PIAPS, dukungan sinergitas (Kerja bareng jemput bola), dukungan pendanaan, kewenangan KPH, respon dari masyarakat (Malut &amp; Kalteng), dan kearifan lokal (“Tri Hita Karana” di Bali);  </a:t>
            </a:r>
          </a:p>
        </p:txBody>
      </p:sp>
      <p:sp>
        <p:nvSpPr>
          <p:cNvPr id="5" name="Title 4"/>
          <p:cNvSpPr>
            <a:spLocks noGrp="1"/>
          </p:cNvSpPr>
          <p:nvPr/>
        </p:nvSpPr>
        <p:spPr>
          <a:xfrm>
            <a:off x="713740" y="-23495"/>
            <a:ext cx="7102475" cy="621665"/>
          </a:xfrm>
          <a:prstGeom prst="rect">
            <a:avLst/>
          </a:prstGeom>
        </p:spPr>
        <p:txBody>
          <a:bodyPr vert="horz" lIns="91440" tIns="45720" rIns="91440" bIns="45720" rtlCol="0" anchor="ctr">
            <a:normAutofit/>
          </a:bodyPr>
          <a:lst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a:lstStyle>
          <a:p>
            <a:pPr algn="ctr"/>
            <a:r>
              <a:rPr lang="id-ID" altLang="en-US" sz="3600" b="1"/>
              <a:t>1. target capaian</a:t>
            </a:r>
          </a:p>
        </p:txBody>
      </p:sp>
      <p:sp>
        <p:nvSpPr>
          <p:cNvPr id="8" name="Content Placeholder 2"/>
          <p:cNvSpPr>
            <a:spLocks noGrp="1"/>
          </p:cNvSpPr>
          <p:nvPr/>
        </p:nvSpPr>
        <p:spPr>
          <a:xfrm>
            <a:off x="209550" y="1734185"/>
            <a:ext cx="8571865" cy="1992630"/>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Beberapa tantangan yang perlu mendapatkan perhatian serius terkait dengan target capaian PS:  Ada situasi di lapangan  bahwa PIAPS tidak efektif sebagai calon areal PS, tidak “</a:t>
            </a:r>
            <a:r>
              <a:rPr lang="id-ID" altLang="en-US" sz="2200" i="1"/>
              <a:t>clear n clean</a:t>
            </a:r>
            <a:r>
              <a:rPr lang="id-ID" altLang="en-US" sz="2200"/>
              <a:t>”, konflik tenurial dan pemanfaatan, tumpang tindih dengan  moratorium gambut, tidak sinkron dengan RPHJP KPH, kewenangan KPH masih belum menyebutkan spesifik untuk PS (Permemlhk P.74/2016); </a:t>
            </a:r>
            <a:r>
              <a:rPr lang="id-ID" altLang="en-US" sz="2200" b="1"/>
              <a:t>   </a:t>
            </a:r>
          </a:p>
        </p:txBody>
      </p:sp>
      <p:sp>
        <p:nvSpPr>
          <p:cNvPr id="9" name="Content Placeholder 2"/>
          <p:cNvSpPr>
            <a:spLocks noGrp="1"/>
          </p:cNvSpPr>
          <p:nvPr/>
        </p:nvSpPr>
        <p:spPr>
          <a:xfrm>
            <a:off x="184150" y="3613785"/>
            <a:ext cx="8571865" cy="1332230"/>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Proses layanan fasilitasi percepatan PS di daerah juga terpengaruh oleh belum jelasnya status proses di pusat terhadap usulan yang telah  diajukan sebelumnya (contoh kasus kulinkk di Kalsel dan usulan PS di ekosistem gambut di beberapa provinsi);  </a:t>
            </a:r>
          </a:p>
        </p:txBody>
      </p:sp>
      <p:sp>
        <p:nvSpPr>
          <p:cNvPr id="10" name="Content Placeholder 2"/>
          <p:cNvSpPr>
            <a:spLocks noGrp="1"/>
          </p:cNvSpPr>
          <p:nvPr/>
        </p:nvSpPr>
        <p:spPr>
          <a:xfrm>
            <a:off x="234950" y="4883785"/>
            <a:ext cx="8571865" cy="1045845"/>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Dalam proses fasilitasi usulan dan layanan PS di Jawa masih berjalan lambat, terutama terkait dengan situasi pro-kontra di tingkat tapak (keberadaan LMDH dan KTH di lokasi areal yang sama);  </a:t>
            </a:r>
          </a:p>
        </p:txBody>
      </p:sp>
      <p:sp>
        <p:nvSpPr>
          <p:cNvPr id="11" name="Content Placeholder 2"/>
          <p:cNvSpPr>
            <a:spLocks noGrp="1"/>
          </p:cNvSpPr>
          <p:nvPr/>
        </p:nvSpPr>
        <p:spPr>
          <a:xfrm>
            <a:off x="209550" y="5925185"/>
            <a:ext cx="8866505" cy="966470"/>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Ada fenomena di beberapa tempat bahwa PS masih “kalah bersaing” dengan industri ekstraktif (tambang, kebun, dan lain-lain), perlu dilakukan terobosan penguatan nilai manfaat ekonomi bagi masyarakat.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464185"/>
            <a:ext cx="8521700" cy="1331595"/>
          </a:xfrm>
        </p:spPr>
        <p:txBody>
          <a:bodyPr/>
          <a:lstStyle/>
          <a:p>
            <a:pPr marL="485775" indent="-485775" latinLnBrk="0">
              <a:buFont typeface="Wingdings" panose="05000000000000000000" charset="0"/>
              <a:buChar char="q"/>
            </a:pPr>
            <a:r>
              <a:rPr lang="id-ID" altLang="en-US" sz="2200"/>
              <a:t>Adanya regulasi terkait pembentukan Pokja PPS dengan pelibatan para pihak (</a:t>
            </a:r>
            <a:r>
              <a:rPr lang="id-ID" altLang="en-US" sz="2200" i="1"/>
              <a:t>multi-stakeholder</a:t>
            </a:r>
            <a:r>
              <a:rPr lang="id-ID" altLang="en-US" sz="2200"/>
              <a:t>) telah mendorong dukungan sinergitas dan komitmen para pihak, bahkan ada inisitiatif pembentukan Pokja lintas sektor (K/L), contoh di Sumbar; </a:t>
            </a:r>
          </a:p>
        </p:txBody>
      </p:sp>
      <p:sp>
        <p:nvSpPr>
          <p:cNvPr id="5" name="Title 4"/>
          <p:cNvSpPr>
            <a:spLocks noGrp="1"/>
          </p:cNvSpPr>
          <p:nvPr/>
        </p:nvSpPr>
        <p:spPr>
          <a:xfrm>
            <a:off x="713740" y="-23495"/>
            <a:ext cx="7102475" cy="621665"/>
          </a:xfrm>
          <a:prstGeom prst="rect">
            <a:avLst/>
          </a:prstGeom>
        </p:spPr>
        <p:txBody>
          <a:bodyPr vert="horz" lIns="91440" tIns="45720" rIns="91440" bIns="45720" rtlCol="0" anchor="ctr">
            <a:normAutofit/>
          </a:bodyPr>
          <a:lst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a:lstStyle>
          <a:p>
            <a:pPr algn="ctr"/>
            <a:r>
              <a:rPr lang="id-ID" altLang="en-US" sz="3600" b="1"/>
              <a:t>2. kelembagaan</a:t>
            </a:r>
          </a:p>
        </p:txBody>
      </p:sp>
      <p:sp>
        <p:nvSpPr>
          <p:cNvPr id="8" name="Content Placeholder 2"/>
          <p:cNvSpPr>
            <a:spLocks noGrp="1"/>
          </p:cNvSpPr>
          <p:nvPr/>
        </p:nvSpPr>
        <p:spPr>
          <a:xfrm>
            <a:off x="209550" y="1810385"/>
            <a:ext cx="8571865" cy="1445260"/>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Perlu dilakukan penguatan mekanisme koordinasi atau protokol komunikasi lintas lintas eselon 1 KLHK, lintas sektor (K/L) dan para pihak, baik dalam konteks fasilitasi penyiapan usulan (pra- SK ijin/hak) maupun dalam rangka pengembangan usaha (pasca - ijin/hak);</a:t>
            </a:r>
          </a:p>
        </p:txBody>
      </p:sp>
      <p:sp>
        <p:nvSpPr>
          <p:cNvPr id="9" name="Content Placeholder 2"/>
          <p:cNvSpPr>
            <a:spLocks noGrp="1"/>
          </p:cNvSpPr>
          <p:nvPr/>
        </p:nvSpPr>
        <p:spPr>
          <a:xfrm>
            <a:off x="184150" y="3156585"/>
            <a:ext cx="8571865" cy="1332230"/>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Perlu penegasan secara eksplisit/spesifik penyebutan kewenangan KPH terhadap perhutanan sosial, terutama dalam rangka membangun harmonisasi relasi antar para pihak dan sinkronisasi penyusunan rencana di tingkat tapak;  </a:t>
            </a:r>
          </a:p>
        </p:txBody>
      </p:sp>
      <p:sp>
        <p:nvSpPr>
          <p:cNvPr id="10" name="Content Placeholder 2"/>
          <p:cNvSpPr>
            <a:spLocks noGrp="1"/>
          </p:cNvSpPr>
          <p:nvPr/>
        </p:nvSpPr>
        <p:spPr>
          <a:xfrm>
            <a:off x="158750" y="4502785"/>
            <a:ext cx="8571865" cy="967740"/>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Perlunya dilakukan penguatan relasi antara UPT KLHK dengan Pokja PPS di provinsi, terutama terkait dengan dukungan pendanaan dan pendampingan masyarakat;  </a:t>
            </a:r>
          </a:p>
        </p:txBody>
      </p:sp>
      <p:sp>
        <p:nvSpPr>
          <p:cNvPr id="11" name="Content Placeholder 2"/>
          <p:cNvSpPr>
            <a:spLocks noGrp="1"/>
          </p:cNvSpPr>
          <p:nvPr/>
        </p:nvSpPr>
        <p:spPr>
          <a:xfrm>
            <a:off x="133350" y="5544185"/>
            <a:ext cx="9013190" cy="1271905"/>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Perlu segera dimulai pendelegasian wewenang Menteri kepada Gubernur/ provinsi yang telah memenuhi persyaratan (sebagaimana telah diatur dalam P.83/2016), sehingga tidak lagi menguatkan kesan “resentralisasi” untuk urusan kehutanan terkait perhutanan sosial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768985"/>
            <a:ext cx="8521700" cy="2366010"/>
          </a:xfrm>
        </p:spPr>
        <p:txBody>
          <a:bodyPr/>
          <a:lstStyle/>
          <a:p>
            <a:pPr marL="485775" indent="-485775" latinLnBrk="0">
              <a:buFont typeface="Wingdings" panose="05000000000000000000" charset="0"/>
              <a:buChar char="q"/>
            </a:pPr>
            <a:r>
              <a:rPr lang="id-ID" altLang="en-US" sz="2200"/>
              <a:t>Pendampingan masyarakat masih sangat tergantung dari lembaga mitra, baik yang berbasis dengan dukungan pendanaan dari donor maupun penampingan yang dilakukan secara mandiri. Ketersedian SDM pendamping masyarakat masih jauh dari kebutuhan, bahkan pada saat ini masih didominasi oleh pendampingan untuk penyiapan usulan (pra - ijin). Perlu penyediaan tenaga pendamping yang lebih banyak untuk memfasilitasi pengembangan usaha pasca ijin.    </a:t>
            </a:r>
          </a:p>
        </p:txBody>
      </p:sp>
      <p:sp>
        <p:nvSpPr>
          <p:cNvPr id="5" name="Title 4"/>
          <p:cNvSpPr>
            <a:spLocks noGrp="1"/>
          </p:cNvSpPr>
          <p:nvPr/>
        </p:nvSpPr>
        <p:spPr>
          <a:xfrm>
            <a:off x="713740" y="128905"/>
            <a:ext cx="7102475" cy="621665"/>
          </a:xfrm>
          <a:prstGeom prst="rect">
            <a:avLst/>
          </a:prstGeom>
        </p:spPr>
        <p:txBody>
          <a:bodyPr vert="horz" lIns="91440" tIns="45720" rIns="91440" bIns="45720" rtlCol="0" anchor="ctr">
            <a:normAutofit/>
          </a:bodyPr>
          <a:lst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a:lstStyle>
          <a:p>
            <a:pPr algn="ctr"/>
            <a:r>
              <a:rPr lang="id-ID" altLang="en-US" sz="3600" b="1"/>
              <a:t>3. pendampingan masyarakat</a:t>
            </a:r>
          </a:p>
        </p:txBody>
      </p:sp>
      <p:sp>
        <p:nvSpPr>
          <p:cNvPr id="10" name="Content Placeholder 2"/>
          <p:cNvSpPr>
            <a:spLocks noGrp="1"/>
          </p:cNvSpPr>
          <p:nvPr/>
        </p:nvSpPr>
        <p:spPr>
          <a:xfrm>
            <a:off x="234950" y="3207385"/>
            <a:ext cx="8571865" cy="1688465"/>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Kegiatan pendampingan masih berjalan masing-masing sesuai latar belakang program/lembaga/institusi, belum dilakukan secara terpadu, sinergis dan terintegrasi. Bahkan di beberapa tempat ada sikap saling kontradiktif antar pendamping, saling curiga dan melakukan penolakan terhadap perhutanan sosial.   </a:t>
            </a:r>
          </a:p>
        </p:txBody>
      </p:sp>
      <p:sp>
        <p:nvSpPr>
          <p:cNvPr id="11" name="Content Placeholder 2"/>
          <p:cNvSpPr>
            <a:spLocks noGrp="1"/>
          </p:cNvSpPr>
          <p:nvPr/>
        </p:nvSpPr>
        <p:spPr>
          <a:xfrm>
            <a:off x="209550" y="5010785"/>
            <a:ext cx="8866505" cy="1461135"/>
          </a:xfrm>
          <a:prstGeom prst="rect">
            <a:avLst/>
          </a:prstGeom>
          <a:noFill/>
          <a:ln w="9525">
            <a:noFill/>
          </a:ln>
        </p:spPr>
        <p:txBody>
          <a:bodyPr lIns="45720" rIns="45720"/>
          <a:lstStyle>
            <a:lvl1pPr marL="90805" indent="-90805" algn="l" rtl="0" eaLnBrk="0" fontAlgn="base" hangingPunct="0">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6605" indent="-136525" algn="l" rtl="0" eaLnBrk="0" fontAlgn="base" hangingPunct="0">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a:lstStyle>
          <a:p>
            <a:pPr marL="485775" indent="-485775" latinLnBrk="0">
              <a:buFont typeface="Wingdings" panose="05000000000000000000" charset="0"/>
              <a:buChar char="q"/>
            </a:pPr>
            <a:r>
              <a:rPr lang="id-ID" altLang="en-US" sz="2200"/>
              <a:t>Perlu dilakukan penguatan kapasitas SDM pendamping, baik dari unsur penyuluh (ASN, PKSM dan swasta) maupun dari unsur lembaga mitra (LSM) dan juga perlu menumbuhkan kader pendamping di tingkat lokal (“local champion”) untuk menguatkan keberlanjutan perhutanan sosial.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TotalTime>
  <Words>561</Words>
  <Application>Microsoft Office PowerPoint</Application>
  <PresentationFormat>On-screen Show (4:3)</PresentationFormat>
  <Paragraphs>21</Paragraphs>
  <Slides>4</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Calibri</vt:lpstr>
      <vt:lpstr>Cambria</vt:lpstr>
      <vt:lpstr>Tw Cen MT</vt:lpstr>
      <vt:lpstr>Tw Cen MT Condensed</vt:lpstr>
      <vt:lpstr>Wingdings</vt:lpstr>
      <vt:lpstr>Wingdings 3</vt:lpstr>
      <vt:lpstr>Integral</vt:lpstr>
      <vt:lpstr>1_Integral</vt:lpstr>
      <vt:lpstr>PowerPoint Presentation</vt:lpstr>
      <vt:lpstr>PowerPoint Presentation</vt:lpstr>
      <vt:lpstr>PowerPoint Presentation</vt:lpstr>
      <vt:lpstr>PowerPoint Presentation</vt:lpstr>
    </vt:vector>
  </TitlesOfParts>
  <Company>- ETH0 -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STRATEGIS SATUNAMA</dc:title>
  <dc:creator>USER</dc:creator>
  <cp:lastModifiedBy>POKJA PPS 1</cp:lastModifiedBy>
  <cp:revision>64</cp:revision>
  <dcterms:created xsi:type="dcterms:W3CDTF">2008-06-22T17:43:24Z</dcterms:created>
  <dcterms:modified xsi:type="dcterms:W3CDTF">2019-07-15T08:55:03Z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1033-11.2.0.8668</vt:lpwstr>
  </property>
</Properties>
</file>